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sldIdLst>
    <p:sldId id="256" r:id="rId2"/>
    <p:sldId id="259" r:id="rId3"/>
    <p:sldId id="264" r:id="rId4"/>
    <p:sldId id="260" r:id="rId5"/>
    <p:sldId id="265" r:id="rId6"/>
    <p:sldId id="261" r:id="rId7"/>
    <p:sldId id="262" r:id="rId8"/>
    <p:sldId id="266" r:id="rId9"/>
    <p:sldId id="263"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989" autoAdjust="0"/>
  </p:normalViewPr>
  <p:slideViewPr>
    <p:cSldViewPr snapToGrid="0">
      <p:cViewPr>
        <p:scale>
          <a:sx n="66" d="100"/>
          <a:sy n="66"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A854A-92FA-46AF-A495-94AAB4ED0450}"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1E559-E6A9-4208-9532-794A177A0262}" type="slidenum">
              <a:rPr lang="en-US" smtClean="0"/>
              <a:t>‹#›</a:t>
            </a:fld>
            <a:endParaRPr lang="en-US"/>
          </a:p>
        </p:txBody>
      </p:sp>
    </p:spTree>
    <p:extLst>
      <p:ext uri="{BB962C8B-B14F-4D97-AF65-F5344CB8AC3E}">
        <p14:creationId xmlns:p14="http://schemas.microsoft.com/office/powerpoint/2010/main" val="69743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Dr. Chattopadhyay, </a:t>
            </a:r>
            <a:r>
              <a:rPr lang="en-US" dirty="0" err="1"/>
              <a:t>Siddhant</a:t>
            </a:r>
            <a:r>
              <a:rPr lang="en-US" dirty="0"/>
              <a:t>. Many thanks to the folks at AIMS Center. </a:t>
            </a:r>
          </a:p>
        </p:txBody>
      </p:sp>
      <p:sp>
        <p:nvSpPr>
          <p:cNvPr id="4" name="Slide Number Placeholder 3"/>
          <p:cNvSpPr>
            <a:spLocks noGrp="1"/>
          </p:cNvSpPr>
          <p:nvPr>
            <p:ph type="sldNum" sz="quarter" idx="10"/>
          </p:nvPr>
        </p:nvSpPr>
        <p:spPr/>
        <p:txBody>
          <a:bodyPr/>
          <a:lstStyle/>
          <a:p>
            <a:fld id="{A571E559-E6A9-4208-9532-794A177A0262}" type="slidenum">
              <a:rPr lang="en-US" smtClean="0"/>
              <a:t>1</a:t>
            </a:fld>
            <a:endParaRPr lang="en-US"/>
          </a:p>
        </p:txBody>
      </p:sp>
    </p:spTree>
    <p:extLst>
      <p:ext uri="{BB962C8B-B14F-4D97-AF65-F5344CB8AC3E}">
        <p14:creationId xmlns:p14="http://schemas.microsoft.com/office/powerpoint/2010/main" val="113252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most widely used superalloys</a:t>
            </a:r>
            <a:r>
              <a:rPr lang="en-US" baseline="0" dirty="0"/>
              <a:t> in gas turbine and rocket engine applications. </a:t>
            </a:r>
          </a:p>
          <a:p>
            <a:r>
              <a:rPr lang="en-US" baseline="0" dirty="0"/>
              <a:t>Extremely high temperatures tend to cause creep in polycrystalline materials due to the sliding and shifting of grain boundaries. Alloys such as Rene N5 mitigate this problem because they do not have grain boundaries. </a:t>
            </a:r>
          </a:p>
          <a:p>
            <a:r>
              <a:rPr lang="en-US" baseline="0" dirty="0"/>
              <a:t>Rene (single crystal) is made using directional solidification casting. </a:t>
            </a:r>
          </a:p>
          <a:p>
            <a:endParaRPr lang="en-US" baseline="0" dirty="0"/>
          </a:p>
          <a:p>
            <a:r>
              <a:rPr lang="en-US" baseline="0" dirty="0"/>
              <a:t>These alloys can withstand extreme environments, can be used in many space applications. </a:t>
            </a:r>
          </a:p>
          <a:p>
            <a:endParaRPr lang="en-US" baseline="0" dirty="0"/>
          </a:p>
          <a:p>
            <a:r>
              <a:rPr lang="en-US" baseline="0" dirty="0"/>
              <a:t>I am doing this research in order to understand how the microstructure affects material failure. </a:t>
            </a:r>
            <a:endParaRPr lang="en-US" dirty="0"/>
          </a:p>
        </p:txBody>
      </p:sp>
      <p:sp>
        <p:nvSpPr>
          <p:cNvPr id="4" name="Slide Number Placeholder 3"/>
          <p:cNvSpPr>
            <a:spLocks noGrp="1"/>
          </p:cNvSpPr>
          <p:nvPr>
            <p:ph type="sldNum" sz="quarter" idx="10"/>
          </p:nvPr>
        </p:nvSpPr>
        <p:spPr/>
        <p:txBody>
          <a:bodyPr/>
          <a:lstStyle/>
          <a:p>
            <a:fld id="{A571E559-E6A9-4208-9532-794A177A0262}" type="slidenum">
              <a:rPr lang="en-US" smtClean="0"/>
              <a:t>2</a:t>
            </a:fld>
            <a:endParaRPr lang="en-US"/>
          </a:p>
        </p:txBody>
      </p:sp>
    </p:spTree>
    <p:extLst>
      <p:ext uri="{BB962C8B-B14F-4D97-AF65-F5344CB8AC3E}">
        <p14:creationId xmlns:p14="http://schemas.microsoft.com/office/powerpoint/2010/main" val="386367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image on the right</a:t>
                </a:r>
                <a:r>
                  <a:rPr lang="en-US" baseline="0" dirty="0"/>
                  <a:t> is an etch showing the general grain structure of IN 718. The average grain size was about 16 </a:t>
                </a:r>
                <a14:m>
                  <m:oMath xmlns:m="http://schemas.openxmlformats.org/officeDocument/2006/math">
                    <m:r>
                      <a:rPr lang="en-US" b="0" i="1" baseline="0" smtClean="0">
                        <a:latin typeface="Cambria Math" panose="02040503050406030204" pitchFamily="18" charset="0"/>
                      </a:rPr>
                      <m:t>𝜇</m:t>
                    </m:r>
                    <m:r>
                      <a:rPr lang="en-US" b="0" i="1" baseline="0" smtClean="0">
                        <a:latin typeface="Cambria Math" panose="02040503050406030204" pitchFamily="18" charset="0"/>
                      </a:rPr>
                      <m:t>𝑚</m:t>
                    </m:r>
                  </m:oMath>
                </a14:m>
                <a:r>
                  <a:rPr lang="en-US" dirty="0"/>
                  <a:t>. </a:t>
                </a:r>
              </a:p>
              <a:p>
                <a:r>
                  <a:rPr lang="en-US" dirty="0"/>
                  <a:t>The etch used in this case attacked</a:t>
                </a:r>
                <a:r>
                  <a:rPr lang="en-US" baseline="0" dirty="0"/>
                  <a:t> the high-energy grain boundaries. </a:t>
                </a:r>
                <a:endParaRPr lang="en-US" dirty="0"/>
              </a:p>
              <a:p>
                <a:endParaRPr lang="en-US" dirty="0"/>
              </a:p>
              <a:p>
                <a:endParaRPr lang="en-US" dirty="0"/>
              </a:p>
              <a:p>
                <a:r>
                  <a:rPr lang="en-US" dirty="0"/>
                  <a:t>A precipitate is a hard particle which forms within the metal matrix. The precipitates</a:t>
                </a:r>
                <a:r>
                  <a:rPr lang="en-US" baseline="0" dirty="0"/>
                  <a:t> block crack growth, improve material strength.</a:t>
                </a:r>
                <a:endParaRPr lang="en-US" dirty="0"/>
              </a:p>
              <a:p>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dirty="0"/>
                  <a:t> is a cubic precipitate</a:t>
                </a:r>
                <a:r>
                  <a:rPr lang="en-US" baseline="0" dirty="0"/>
                  <a:t> composed of nickel, aluminum, titanium, and niobium. </a:t>
                </a:r>
              </a:p>
              <a:p>
                <a:r>
                  <a:rPr lang="en-US" baseline="0" dirty="0"/>
                  <a:t>Matrix phase, </a:t>
                </a:r>
                <a14:m>
                  <m:oMath xmlns:m="http://schemas.openxmlformats.org/officeDocument/2006/math">
                    <m:r>
                      <a:rPr lang="en-US" b="0" i="1" baseline="0" smtClean="0">
                        <a:latin typeface="Cambria Math" panose="02040503050406030204" pitchFamily="18" charset="0"/>
                      </a:rPr>
                      <m:t>𝛾</m:t>
                    </m:r>
                  </m:oMath>
                </a14:m>
                <a:r>
                  <a:rPr lang="en-US" dirty="0"/>
                  <a:t> is primarily composed of nickel,</a:t>
                </a:r>
                <a:r>
                  <a:rPr lang="en-US" baseline="0" dirty="0"/>
                  <a:t> iron, and chromium.</a:t>
                </a:r>
                <a:endParaRPr lang="en-US" dirty="0"/>
              </a:p>
              <a:p>
                <a:r>
                  <a:rPr lang="en-US" dirty="0" err="1"/>
                  <a:t>Glycerygia</a:t>
                </a:r>
                <a:r>
                  <a:rPr lang="en-US" dirty="0"/>
                  <a:t> was made with nitric acid, hydrochloric</a:t>
                </a:r>
                <a:r>
                  <a:rPr lang="en-US" baseline="0" dirty="0"/>
                  <a:t> acid, and glycerin. It specifically targeted the </a:t>
                </a:r>
                <a14:m>
                  <m:oMath xmlns:m="http://schemas.openxmlformats.org/officeDocument/2006/math">
                    <m:r>
                      <a:rPr lang="en-US" b="0" i="1" baseline="0" smtClean="0">
                        <a:latin typeface="Cambria Math" panose="02040503050406030204" pitchFamily="18" charset="0"/>
                      </a:rPr>
                      <m:t>𝛾</m:t>
                    </m:r>
                    <m:r>
                      <a:rPr lang="en-US" b="0" i="1" baseline="0" smtClean="0">
                        <a:latin typeface="Cambria Math" panose="02040503050406030204" pitchFamily="18" charset="0"/>
                      </a:rPr>
                      <m:t>′</m:t>
                    </m:r>
                  </m:oMath>
                </a14:m>
                <a:r>
                  <a:rPr lang="en-US" dirty="0"/>
                  <a:t> phase. </a:t>
                </a:r>
              </a:p>
              <a:p>
                <a:r>
                  <a:rPr lang="en-US" dirty="0"/>
                  <a:t>Note the approximate size of the specks (gamma prime precipitates) in this image. These particles are approximately</a:t>
                </a:r>
                <a:r>
                  <a:rPr lang="en-US" baseline="0" dirty="0"/>
                  <a:t> 1-2 </a:t>
                </a:r>
                <a14:m>
                  <m:oMath xmlns:m="http://schemas.openxmlformats.org/officeDocument/2006/math">
                    <m:r>
                      <a:rPr lang="en-US" b="0" i="1" baseline="0" smtClean="0">
                        <a:latin typeface="Cambria Math" panose="02040503050406030204" pitchFamily="18" charset="0"/>
                      </a:rPr>
                      <m:t>𝜇</m:t>
                    </m:r>
                    <m:r>
                      <a:rPr lang="en-US" b="0" i="1" baseline="0" smtClean="0">
                        <a:latin typeface="Cambria Math" panose="02040503050406030204" pitchFamily="18" charset="0"/>
                      </a:rPr>
                      <m:t>𝑚</m:t>
                    </m:r>
                  </m:oMath>
                </a14:m>
                <a:r>
                  <a:rPr lang="en-US" dirty="0"/>
                  <a:t>. </a:t>
                </a:r>
              </a:p>
              <a:p>
                <a:endParaRPr lang="en-US" dirty="0"/>
              </a:p>
            </p:txBody>
          </p:sp>
        </mc:Choice>
        <mc:Fallback xmlns="">
          <p:sp>
            <p:nvSpPr>
              <p:cNvPr id="3" name="Notes Placeholder 2"/>
              <p:cNvSpPr>
                <a:spLocks noGrp="1"/>
              </p:cNvSpPr>
              <p:nvPr>
                <p:ph type="body" idx="1"/>
              </p:nvPr>
            </p:nvSpPr>
            <p:spPr/>
            <p:txBody>
              <a:bodyPr/>
              <a:lstStyle/>
              <a:p>
                <a:r>
                  <a:rPr lang="en-US" dirty="0" smtClean="0"/>
                  <a:t>The image on the right</a:t>
                </a:r>
                <a:r>
                  <a:rPr lang="en-US" baseline="0" dirty="0" smtClean="0"/>
                  <a:t> is an etch showing the general grain structure of IN 718. The average grain size was about 16 </a:t>
                </a:r>
                <a:r>
                  <a:rPr lang="en-US" b="0" i="0" baseline="0" smtClean="0">
                    <a:latin typeface="Cambria Math" panose="02040503050406030204" pitchFamily="18" charset="0"/>
                  </a:rPr>
                  <a:t>𝜇𝑚</a:t>
                </a:r>
                <a:r>
                  <a:rPr lang="en-US" dirty="0" smtClean="0"/>
                  <a:t>. </a:t>
                </a:r>
              </a:p>
              <a:p>
                <a:r>
                  <a:rPr lang="en-US" dirty="0" smtClean="0"/>
                  <a:t>The etch used in this case attacked</a:t>
                </a:r>
                <a:r>
                  <a:rPr lang="en-US" baseline="0" dirty="0" smtClean="0"/>
                  <a:t> the high-energy grain boundaries. </a:t>
                </a:r>
                <a:endParaRPr lang="en-US" dirty="0"/>
              </a:p>
              <a:p>
                <a:endParaRPr lang="en-US" dirty="0" smtClean="0"/>
              </a:p>
              <a:p>
                <a:endParaRPr lang="en-US" dirty="0" smtClean="0"/>
              </a:p>
              <a:p>
                <a:r>
                  <a:rPr lang="en-US" dirty="0" smtClean="0"/>
                  <a:t>A precipitate is a hard particle which forms within the metal matrix. The precipitates</a:t>
                </a:r>
                <a:r>
                  <a:rPr lang="en-US" baseline="0" dirty="0" smtClean="0"/>
                  <a:t> block crack growth, improve material strength.</a:t>
                </a:r>
                <a:endParaRPr lang="en-US" dirty="0" smtClean="0"/>
              </a:p>
              <a:p>
                <a:r>
                  <a:rPr lang="en-US" b="0" i="0" smtClean="0">
                    <a:latin typeface="Cambria Math" panose="02040503050406030204" pitchFamily="18" charset="0"/>
                  </a:rPr>
                  <a:t>𝛾′</a:t>
                </a:r>
                <a:r>
                  <a:rPr lang="en-US" dirty="0" smtClean="0"/>
                  <a:t> is a cubic precipitate</a:t>
                </a:r>
                <a:r>
                  <a:rPr lang="en-US" baseline="0" dirty="0" smtClean="0"/>
                  <a:t> composed of nickel, aluminum, titanium, and niobium. </a:t>
                </a:r>
              </a:p>
              <a:p>
                <a:r>
                  <a:rPr lang="en-US" baseline="0" dirty="0" smtClean="0"/>
                  <a:t>Matrix phase, </a:t>
                </a:r>
                <a:r>
                  <a:rPr lang="en-US" b="0" i="0" baseline="0" smtClean="0">
                    <a:latin typeface="Cambria Math" panose="02040503050406030204" pitchFamily="18" charset="0"/>
                  </a:rPr>
                  <a:t>𝛾</a:t>
                </a:r>
                <a:r>
                  <a:rPr lang="en-US" dirty="0" smtClean="0"/>
                  <a:t> is primarily composed of nickel,</a:t>
                </a:r>
                <a:r>
                  <a:rPr lang="en-US" baseline="0" dirty="0" smtClean="0"/>
                  <a:t> iron, and chromium.</a:t>
                </a:r>
                <a:endParaRPr lang="en-US" dirty="0" smtClean="0"/>
              </a:p>
              <a:p>
                <a:r>
                  <a:rPr lang="en-US" dirty="0" err="1" smtClean="0"/>
                  <a:t>Glycerygia</a:t>
                </a:r>
                <a:r>
                  <a:rPr lang="en-US" dirty="0" smtClean="0"/>
                  <a:t> was made with nitric acid, hydrochloric</a:t>
                </a:r>
                <a:r>
                  <a:rPr lang="en-US" baseline="0" dirty="0" smtClean="0"/>
                  <a:t> acid, and glycerin. It specifically targeted the </a:t>
                </a:r>
                <a:r>
                  <a:rPr lang="en-US" b="0" i="0" baseline="0" smtClean="0">
                    <a:latin typeface="Cambria Math" panose="02040503050406030204" pitchFamily="18" charset="0"/>
                  </a:rPr>
                  <a:t>𝛾′</a:t>
                </a:r>
                <a:r>
                  <a:rPr lang="en-US" dirty="0" smtClean="0"/>
                  <a:t> phase. </a:t>
                </a:r>
              </a:p>
              <a:p>
                <a:r>
                  <a:rPr lang="en-US" dirty="0" smtClean="0"/>
                  <a:t>Note the approximate size of the specks (gamma prime precipitates) in this image. These particles are approximately</a:t>
                </a:r>
                <a:r>
                  <a:rPr lang="en-US" baseline="0" dirty="0" smtClean="0"/>
                  <a:t> 1-2 </a:t>
                </a:r>
                <a:r>
                  <a:rPr lang="en-US" b="0" i="0" baseline="0" smtClean="0">
                    <a:latin typeface="Cambria Math" panose="02040503050406030204" pitchFamily="18" charset="0"/>
                  </a:rPr>
                  <a:t>𝜇𝑚</a:t>
                </a:r>
                <a:r>
                  <a:rPr lang="en-US" dirty="0" smtClean="0"/>
                  <a:t>. </a:t>
                </a:r>
                <a:endParaRPr lang="en-US" dirty="0" smtClean="0"/>
              </a:p>
              <a:p>
                <a:endParaRPr lang="en-US" dirty="0" smtClean="0"/>
              </a:p>
            </p:txBody>
          </p:sp>
        </mc:Fallback>
      </mc:AlternateContent>
      <p:sp>
        <p:nvSpPr>
          <p:cNvPr id="4" name="Slide Number Placeholder 3"/>
          <p:cNvSpPr>
            <a:spLocks noGrp="1"/>
          </p:cNvSpPr>
          <p:nvPr>
            <p:ph type="sldNum" sz="quarter" idx="10"/>
          </p:nvPr>
        </p:nvSpPr>
        <p:spPr/>
        <p:txBody>
          <a:bodyPr/>
          <a:lstStyle/>
          <a:p>
            <a:fld id="{A571E559-E6A9-4208-9532-794A177A0262}" type="slidenum">
              <a:rPr lang="en-US" smtClean="0"/>
              <a:t>4</a:t>
            </a:fld>
            <a:endParaRPr lang="en-US"/>
          </a:p>
        </p:txBody>
      </p:sp>
    </p:spTree>
    <p:extLst>
      <p:ext uri="{BB962C8B-B14F-4D97-AF65-F5344CB8AC3E}">
        <p14:creationId xmlns:p14="http://schemas.microsoft.com/office/powerpoint/2010/main" val="213299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SEM images of fractured IN 718. Note the highly dimpled nature of the fracture surface. As the fatigue crack nears fracture, the more malleable matrix deforms around the stiffer </a:t>
            </a:r>
            <a:r>
              <a:rPr lang="el-GR" sz="1200" dirty="0"/>
              <a:t>γ</a:t>
            </a:r>
            <a:r>
              <a:rPr lang="en-US" sz="1200" dirty="0"/>
              <a:t>’ precipitates. The matrix necks (stretches) and then ruptures, leaving the pockmarked regions shown in these images. </a:t>
            </a:r>
          </a:p>
          <a:p>
            <a:endParaRPr lang="en-US" dirty="0"/>
          </a:p>
        </p:txBody>
      </p:sp>
      <p:sp>
        <p:nvSpPr>
          <p:cNvPr id="4" name="Slide Number Placeholder 3"/>
          <p:cNvSpPr>
            <a:spLocks noGrp="1"/>
          </p:cNvSpPr>
          <p:nvPr>
            <p:ph type="sldNum" sz="quarter" idx="10"/>
          </p:nvPr>
        </p:nvSpPr>
        <p:spPr/>
        <p:txBody>
          <a:bodyPr/>
          <a:lstStyle/>
          <a:p>
            <a:fld id="{A571E559-E6A9-4208-9532-794A177A0262}" type="slidenum">
              <a:rPr lang="en-US" smtClean="0"/>
              <a:t>5</a:t>
            </a:fld>
            <a:endParaRPr lang="en-US"/>
          </a:p>
        </p:txBody>
      </p:sp>
    </p:spTree>
    <p:extLst>
      <p:ext uri="{BB962C8B-B14F-4D97-AF65-F5344CB8AC3E}">
        <p14:creationId xmlns:p14="http://schemas.microsoft.com/office/powerpoint/2010/main" val="25408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lighter matrix phase stands in relief to the recessed areas where the </a:t>
                </a:r>
                <a:r>
                  <a:rPr lang="el-GR" sz="1200" dirty="0"/>
                  <a:t>γ</a:t>
                </a:r>
                <a:r>
                  <a:rPr lang="en-US" sz="1200" dirty="0"/>
                  <a:t>’ was. The very selective </a:t>
                </a:r>
                <a:r>
                  <a:rPr lang="en-US" sz="1200" dirty="0" err="1"/>
                  <a:t>Glycerygia</a:t>
                </a:r>
                <a:r>
                  <a:rPr lang="en-US" sz="1200" dirty="0"/>
                  <a:t> etchant was extremely effective at dissolving only the </a:t>
                </a:r>
                <a:r>
                  <a:rPr lang="el-GR" sz="1200" dirty="0"/>
                  <a:t>γ‘</a:t>
                </a:r>
                <a:r>
                  <a:rPr lang="en-US" sz="1200" dirty="0"/>
                  <a:t> phase.</a:t>
                </a:r>
                <a:r>
                  <a:rPr lang="en-US"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image clearly shows the cubic nature of the </a:t>
                </a:r>
                <a14:m>
                  <m:oMath xmlns:m="http://schemas.openxmlformats.org/officeDocument/2006/math">
                    <m:r>
                      <a:rPr lang="en-US" sz="1200" b="0" i="1" baseline="0" smtClean="0">
                        <a:latin typeface="Cambria Math" panose="02040503050406030204" pitchFamily="18" charset="0"/>
                      </a:rPr>
                      <m:t>𝛾</m:t>
                    </m:r>
                    <m:r>
                      <a:rPr lang="en-US" sz="1200" b="0" i="1" baseline="0" smtClean="0">
                        <a:latin typeface="Cambria Math" panose="02040503050406030204" pitchFamily="18" charset="0"/>
                      </a:rPr>
                      <m:t>′</m:t>
                    </m:r>
                  </m:oMath>
                </a14:m>
                <a:r>
                  <a:rPr lang="en-US" sz="1200" b="0" dirty="0"/>
                  <a:t> particles.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lighter matrix phase stands in relief to the recessed areas where the </a:t>
                </a:r>
                <a:r>
                  <a:rPr lang="el-GR" sz="1200" dirty="0" smtClean="0"/>
                  <a:t>γ</a:t>
                </a:r>
                <a:r>
                  <a:rPr lang="en-US" sz="1200" dirty="0" smtClean="0"/>
                  <a:t>’ was. The very selective </a:t>
                </a:r>
                <a:r>
                  <a:rPr lang="en-US" sz="1200" dirty="0" err="1" smtClean="0"/>
                  <a:t>Glycerygia</a:t>
                </a:r>
                <a:r>
                  <a:rPr lang="en-US" sz="1200" dirty="0" smtClean="0"/>
                  <a:t> etchant was extremely effective at dissolving only the </a:t>
                </a:r>
                <a:r>
                  <a:rPr lang="el-GR" sz="1200" dirty="0" smtClean="0"/>
                  <a:t>γ‘</a:t>
                </a:r>
                <a:r>
                  <a:rPr lang="en-US" sz="1200" dirty="0" smtClean="0"/>
                  <a:t> phase.</a:t>
                </a:r>
                <a:r>
                  <a:rPr lang="en-US"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This image clearly shows the cubic nature of the </a:t>
                </a:r>
                <a:r>
                  <a:rPr lang="en-US" sz="1200" b="0" i="0" baseline="0" smtClean="0">
                    <a:latin typeface="Cambria Math" panose="02040503050406030204" pitchFamily="18" charset="0"/>
                  </a:rPr>
                  <a:t>𝛾′</a:t>
                </a:r>
                <a:r>
                  <a:rPr lang="en-US" sz="1200" b="0" dirty="0" smtClean="0"/>
                  <a:t> particles.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dirty="0"/>
              </a:p>
            </p:txBody>
          </p:sp>
        </mc:Fallback>
      </mc:AlternateContent>
      <p:sp>
        <p:nvSpPr>
          <p:cNvPr id="4" name="Slide Number Placeholder 3"/>
          <p:cNvSpPr>
            <a:spLocks noGrp="1"/>
          </p:cNvSpPr>
          <p:nvPr>
            <p:ph type="sldNum" sz="quarter" idx="10"/>
          </p:nvPr>
        </p:nvSpPr>
        <p:spPr/>
        <p:txBody>
          <a:bodyPr/>
          <a:lstStyle/>
          <a:p>
            <a:fld id="{A571E559-E6A9-4208-9532-794A177A0262}" type="slidenum">
              <a:rPr lang="en-US" smtClean="0"/>
              <a:t>6</a:t>
            </a:fld>
            <a:endParaRPr lang="en-US"/>
          </a:p>
        </p:txBody>
      </p:sp>
    </p:spTree>
    <p:extLst>
      <p:ext uri="{BB962C8B-B14F-4D97-AF65-F5344CB8AC3E}">
        <p14:creationId xmlns:p14="http://schemas.microsoft.com/office/powerpoint/2010/main" val="118699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SEM image of fractured N5. These steps likely occur as the fatigue crack encounters a deformation twin boundary. The crack is deflected along the twin boundary before continuing to grow. </a:t>
            </a:r>
            <a:endParaRPr lang="en-US" dirty="0"/>
          </a:p>
        </p:txBody>
      </p:sp>
      <p:sp>
        <p:nvSpPr>
          <p:cNvPr id="4" name="Slide Number Placeholder 3"/>
          <p:cNvSpPr>
            <a:spLocks noGrp="1"/>
          </p:cNvSpPr>
          <p:nvPr>
            <p:ph type="sldNum" sz="quarter" idx="10"/>
          </p:nvPr>
        </p:nvSpPr>
        <p:spPr/>
        <p:txBody>
          <a:bodyPr/>
          <a:lstStyle/>
          <a:p>
            <a:fld id="{A571E559-E6A9-4208-9532-794A177A0262}" type="slidenum">
              <a:rPr lang="en-US" smtClean="0"/>
              <a:t>7</a:t>
            </a:fld>
            <a:endParaRPr lang="en-US"/>
          </a:p>
        </p:txBody>
      </p:sp>
    </p:spTree>
    <p:extLst>
      <p:ext uri="{BB962C8B-B14F-4D97-AF65-F5344CB8AC3E}">
        <p14:creationId xmlns:p14="http://schemas.microsoft.com/office/powerpoint/2010/main" val="241728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understand how these materials fail, we can</a:t>
            </a:r>
            <a:r>
              <a:rPr lang="en-US" baseline="0" dirty="0"/>
              <a:t> improve their performance.</a:t>
            </a:r>
            <a:endParaRPr lang="en-US" dirty="0"/>
          </a:p>
        </p:txBody>
      </p:sp>
      <p:sp>
        <p:nvSpPr>
          <p:cNvPr id="4" name="Slide Number Placeholder 3"/>
          <p:cNvSpPr>
            <a:spLocks noGrp="1"/>
          </p:cNvSpPr>
          <p:nvPr>
            <p:ph type="sldNum" sz="quarter" idx="10"/>
          </p:nvPr>
        </p:nvSpPr>
        <p:spPr/>
        <p:txBody>
          <a:bodyPr/>
          <a:lstStyle/>
          <a:p>
            <a:fld id="{A571E559-E6A9-4208-9532-794A177A0262}" type="slidenum">
              <a:rPr lang="en-US" smtClean="0"/>
              <a:t>8</a:t>
            </a:fld>
            <a:endParaRPr lang="en-US"/>
          </a:p>
        </p:txBody>
      </p:sp>
    </p:spTree>
    <p:extLst>
      <p:ext uri="{BB962C8B-B14F-4D97-AF65-F5344CB8AC3E}">
        <p14:creationId xmlns:p14="http://schemas.microsoft.com/office/powerpoint/2010/main" val="308089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a:prstGeom prst="rect">
            <a:avLst/>
          </a:prstGeom>
        </p:spPr>
        <p:txBody>
          <a:bodyPr/>
          <a:lstStyle>
            <a:lvl1pPr>
              <a:defRPr baseline="0">
                <a:solidFill>
                  <a:schemeClr val="tx2"/>
                </a:solidFill>
              </a:defRPr>
            </a:lvl1pPr>
          </a:lstStyle>
          <a:p>
            <a:fld id="{FC0F10D0-EA21-4D99-907A-3BEA0E4014C8}" type="datetime1">
              <a:rPr lang="en-US" smtClean="0"/>
              <a:t>4/7/2017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171FFDD-9464-4099-B47D-A35752F66552}"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575003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4FB9776C-3FBF-415B-B155-BA245EA6926F}" type="datetime1">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1FFDD-9464-4099-B47D-A35752F66552}" type="slidenum">
              <a:rPr lang="en-US" smtClean="0"/>
              <a:t>‹#›</a:t>
            </a:fld>
            <a:endParaRPr lang="en-US"/>
          </a:p>
        </p:txBody>
      </p:sp>
    </p:spTree>
    <p:extLst>
      <p:ext uri="{BB962C8B-B14F-4D97-AF65-F5344CB8AC3E}">
        <p14:creationId xmlns:p14="http://schemas.microsoft.com/office/powerpoint/2010/main" val="183170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44060490-1BB5-4F2E-8936-4A69E08CED2A}" type="datetime1">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1FFDD-9464-4099-B47D-A35752F66552}" type="slidenum">
              <a:rPr lang="en-US" smtClean="0"/>
              <a:t>‹#›</a:t>
            </a:fld>
            <a:endParaRPr lang="en-US"/>
          </a:p>
        </p:txBody>
      </p:sp>
    </p:spTree>
    <p:extLst>
      <p:ext uri="{BB962C8B-B14F-4D97-AF65-F5344CB8AC3E}">
        <p14:creationId xmlns:p14="http://schemas.microsoft.com/office/powerpoint/2010/main" val="85921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b="0"/>
            </a:lvl2pPr>
            <a:lvl3pPr>
              <a:defRPr b="1"/>
            </a:lvl3pPr>
            <a:lvl4pPr>
              <a:defRPr b="0"/>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52CC8DB0-808D-4F98-BC75-B16E023AB41E}" type="datetime1">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1FFDD-9464-4099-B47D-A35752F66552}" type="slidenum">
              <a:rPr lang="en-US" smtClean="0"/>
              <a:t>‹#›</a:t>
            </a:fld>
            <a:endParaRPr lang="en-US"/>
          </a:p>
        </p:txBody>
      </p:sp>
      <p:pic>
        <p:nvPicPr>
          <p:cNvPr id="9" name="Picture 8" descr="Image result for asu aims cente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07711" y="-95249"/>
            <a:ext cx="2884289" cy="1845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spacegrant.arizona.edu/sites/spacegrant.arizona.edu/files/about/logos/azsgcbanner_full_lg.jpg"/>
          <p:cNvPicPr>
            <a:picLocks noChangeAspect="1" noChangeArrowheads="1"/>
          </p:cNvPicPr>
          <p:nvPr userDrawn="1"/>
        </p:nvPicPr>
        <p:blipFill>
          <a:blip r:embed="rId3">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4876800" y="5876544"/>
            <a:ext cx="7315200"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2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a:prstGeom prst="rect">
            <a:avLst/>
          </a:prstGeom>
        </p:spPr>
        <p:txBody>
          <a:bodyPr/>
          <a:lstStyle>
            <a:lvl1pPr>
              <a:defRPr>
                <a:solidFill>
                  <a:schemeClr val="tx2"/>
                </a:solidFill>
              </a:defRPr>
            </a:lvl1pPr>
          </a:lstStyle>
          <a:p>
            <a:fld id="{8D926351-BF1E-497A-B032-B36218D7BC06}" type="datetime1">
              <a:rPr lang="en-US" smtClean="0"/>
              <a:t>4/7/2017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171FFDD-9464-4099-B47D-A35752F66552}"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739633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390650" y="6453386"/>
            <a:ext cx="1204572" cy="404614"/>
          </a:xfrm>
          <a:prstGeom prst="rect">
            <a:avLst/>
          </a:prstGeom>
        </p:spPr>
        <p:txBody>
          <a:bodyPr/>
          <a:lstStyle/>
          <a:p>
            <a:fld id="{F93918D0-C6C4-4404-9B8A-A6DE98404099}" type="datetime1">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1FFDD-9464-4099-B47D-A35752F66552}" type="slidenum">
              <a:rPr lang="en-US" smtClean="0"/>
              <a:t>‹#›</a:t>
            </a:fld>
            <a:endParaRPr lang="en-US"/>
          </a:p>
        </p:txBody>
      </p:sp>
    </p:spTree>
    <p:extLst>
      <p:ext uri="{BB962C8B-B14F-4D97-AF65-F5344CB8AC3E}">
        <p14:creationId xmlns:p14="http://schemas.microsoft.com/office/powerpoint/2010/main" val="324296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390650" y="6453386"/>
            <a:ext cx="1204572" cy="404614"/>
          </a:xfrm>
          <a:prstGeom prst="rect">
            <a:avLst/>
          </a:prstGeom>
        </p:spPr>
        <p:txBody>
          <a:bodyPr/>
          <a:lstStyle/>
          <a:p>
            <a:fld id="{454FD8B7-A663-4A6C-A37F-4C931413D4CA}" type="datetime1">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1FFDD-9464-4099-B47D-A35752F66552}" type="slidenum">
              <a:rPr lang="en-US" smtClean="0"/>
              <a:t>‹#›</a:t>
            </a:fld>
            <a:endParaRPr lang="en-US"/>
          </a:p>
        </p:txBody>
      </p:sp>
    </p:spTree>
    <p:extLst>
      <p:ext uri="{BB962C8B-B14F-4D97-AF65-F5344CB8AC3E}">
        <p14:creationId xmlns:p14="http://schemas.microsoft.com/office/powerpoint/2010/main" val="284059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390650" y="6453386"/>
            <a:ext cx="1204572" cy="404614"/>
          </a:xfrm>
          <a:prstGeom prst="rect">
            <a:avLst/>
          </a:prstGeom>
        </p:spPr>
        <p:txBody>
          <a:bodyPr/>
          <a:lstStyle/>
          <a:p>
            <a:fld id="{CE2F6455-48D1-41A4-854E-FBC73F240D36}" type="datetime1">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1FFDD-9464-4099-B47D-A35752F66552}" type="slidenum">
              <a:rPr lang="en-US" smtClean="0"/>
              <a:t>‹#›</a:t>
            </a:fld>
            <a:endParaRPr lang="en-US"/>
          </a:p>
        </p:txBody>
      </p:sp>
    </p:spTree>
    <p:extLst>
      <p:ext uri="{BB962C8B-B14F-4D97-AF65-F5344CB8AC3E}">
        <p14:creationId xmlns:p14="http://schemas.microsoft.com/office/powerpoint/2010/main" val="9281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90650" y="6453386"/>
            <a:ext cx="1204572" cy="404614"/>
          </a:xfrm>
          <a:prstGeom prst="rect">
            <a:avLst/>
          </a:prstGeom>
        </p:spPr>
        <p:txBody>
          <a:bodyPr/>
          <a:lstStyle/>
          <a:p>
            <a:fld id="{5C9D24E2-D074-4C97-AF59-10290198FE0D}" type="datetime1">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1FFDD-9464-4099-B47D-A35752F66552}" type="slidenum">
              <a:rPr lang="en-US" smtClean="0"/>
              <a:t>‹#›</a:t>
            </a:fld>
            <a:endParaRPr lang="en-US"/>
          </a:p>
        </p:txBody>
      </p:sp>
    </p:spTree>
    <p:extLst>
      <p:ext uri="{BB962C8B-B14F-4D97-AF65-F5344CB8AC3E}">
        <p14:creationId xmlns:p14="http://schemas.microsoft.com/office/powerpoint/2010/main" val="104105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a:prstGeom prst="rect">
            <a:avLst/>
          </a:prstGeom>
        </p:spPr>
        <p:txBody>
          <a:bodyPr/>
          <a:lstStyle>
            <a:lvl1pPr>
              <a:defRPr>
                <a:solidFill>
                  <a:schemeClr val="tx2"/>
                </a:solidFill>
              </a:defRPr>
            </a:lvl1pPr>
          </a:lstStyle>
          <a:p>
            <a:fld id="{1476335F-C437-466E-BFFB-13755E449A86}" type="datetime1">
              <a:rPr lang="en-US" smtClean="0"/>
              <a:t>4/7/2017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171FFDD-9464-4099-B47D-A35752F6655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656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a:prstGeom prst="rect">
            <a:avLst/>
          </a:prstGeom>
        </p:spPr>
        <p:txBody>
          <a:bodyPr/>
          <a:lstStyle>
            <a:lvl1pPr>
              <a:defRPr>
                <a:solidFill>
                  <a:schemeClr val="tx2"/>
                </a:solidFill>
              </a:defRPr>
            </a:lvl1pPr>
          </a:lstStyle>
          <a:p>
            <a:fld id="{27854881-0E83-48CE-8FE3-D491D725CD2F}" type="datetime1">
              <a:rPr lang="en-US" smtClean="0"/>
              <a:t>4/7/2017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171FFDD-9464-4099-B47D-A35752F6655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103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320051" y="6453386"/>
            <a:ext cx="1596292" cy="404614"/>
          </a:xfrm>
          <a:prstGeom prst="rect">
            <a:avLst/>
          </a:prstGeom>
        </p:spPr>
        <p:txBody>
          <a:bodyPr vert="horz" lIns="91440" tIns="45720" rIns="91440" bIns="45720" rtlCol="0" anchor="ctr"/>
          <a:lstStyle>
            <a:lvl1pPr algn="r">
              <a:defRPr sz="1600" baseline="0">
                <a:solidFill>
                  <a:schemeClr val="tx2"/>
                </a:solidFill>
              </a:defRPr>
            </a:lvl1pPr>
          </a:lstStyle>
          <a:p>
            <a:fld id="{A171FFDD-9464-4099-B47D-A35752F66552}"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2829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400" b="1"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b="1"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200" b="1"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200" b="1"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1"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1062328"/>
            <a:ext cx="8361229" cy="2098226"/>
          </a:xfrm>
        </p:spPr>
        <p:txBody>
          <a:bodyPr>
            <a:noAutofit/>
          </a:bodyPr>
          <a:lstStyle/>
          <a:p>
            <a:r>
              <a:rPr lang="en-US" sz="4000" dirty="0"/>
              <a:t>Microstructural Characterization of Nickel Superalloys</a:t>
            </a:r>
          </a:p>
        </p:txBody>
      </p:sp>
      <p:sp>
        <p:nvSpPr>
          <p:cNvPr id="3" name="Subtitle 2"/>
          <p:cNvSpPr>
            <a:spLocks noGrp="1"/>
          </p:cNvSpPr>
          <p:nvPr>
            <p:ph type="subTitle" idx="1"/>
          </p:nvPr>
        </p:nvSpPr>
        <p:spPr>
          <a:xfrm>
            <a:off x="2679906" y="3314701"/>
            <a:ext cx="6831673" cy="2028148"/>
          </a:xfrm>
        </p:spPr>
        <p:txBody>
          <a:bodyPr>
            <a:normAutofit fontScale="92500" lnSpcReduction="20000"/>
          </a:bodyPr>
          <a:lstStyle/>
          <a:p>
            <a:r>
              <a:rPr lang="en-US" sz="2600" b="0" dirty="0"/>
              <a:t>Travis Skinner</a:t>
            </a:r>
          </a:p>
          <a:p>
            <a:r>
              <a:rPr lang="en-US" sz="2600" b="0" dirty="0"/>
              <a:t>Mentor: Dr. Aditi Chattopadhyay</a:t>
            </a:r>
          </a:p>
          <a:p>
            <a:r>
              <a:rPr lang="en-US" sz="2600" b="0" dirty="0" err="1"/>
              <a:t>Siddhant</a:t>
            </a:r>
            <a:r>
              <a:rPr lang="en-US" sz="2600" b="0" dirty="0"/>
              <a:t> </a:t>
            </a:r>
            <a:r>
              <a:rPr lang="en-US" sz="2600" b="0" dirty="0" err="1"/>
              <a:t>Datta</a:t>
            </a:r>
            <a:endParaRPr lang="en-US" sz="2600" b="0" dirty="0"/>
          </a:p>
          <a:p>
            <a:endParaRPr lang="en-US" sz="2600" b="0" dirty="0"/>
          </a:p>
          <a:p>
            <a:r>
              <a:rPr lang="en-US" b="0" dirty="0"/>
              <a:t>School for Engineering of Matter, Transport, and Energy</a:t>
            </a:r>
          </a:p>
          <a:p>
            <a:r>
              <a:rPr lang="en-US" b="0" dirty="0"/>
              <a:t>Arizona State University</a:t>
            </a:r>
          </a:p>
        </p:txBody>
      </p:sp>
      <p:pic>
        <p:nvPicPr>
          <p:cNvPr id="1028" name="Picture 4" descr="Image result for asu aims cent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212" y="-131128"/>
            <a:ext cx="3613052" cy="2312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pacegrant.arizona.edu/sites/spacegrant.arizona.edu/files/about/logos/azsgcbanner_full_lg.jpg"/>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047875" y="5496996"/>
            <a:ext cx="10144125" cy="13610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su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42849"/>
            <a:ext cx="2095500" cy="166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5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Questions?</a:t>
            </a:r>
          </a:p>
        </p:txBody>
      </p:sp>
      <p:sp>
        <p:nvSpPr>
          <p:cNvPr id="6" name="Slide Number Placeholder 5"/>
          <p:cNvSpPr>
            <a:spLocks noGrp="1"/>
          </p:cNvSpPr>
          <p:nvPr>
            <p:ph type="sldNum" sz="quarter" idx="12"/>
          </p:nvPr>
        </p:nvSpPr>
        <p:spPr/>
        <p:txBody>
          <a:bodyPr/>
          <a:lstStyle/>
          <a:p>
            <a:fld id="{A171FFDD-9464-4099-B47D-A35752F66552}" type="slidenum">
              <a:rPr lang="en-US" smtClean="0"/>
              <a:t>10</a:t>
            </a:fld>
            <a:endParaRPr lang="en-US"/>
          </a:p>
        </p:txBody>
      </p:sp>
    </p:spTree>
    <p:extLst>
      <p:ext uri="{BB962C8B-B14F-4D97-AF65-F5344CB8AC3E}">
        <p14:creationId xmlns:p14="http://schemas.microsoft.com/office/powerpoint/2010/main" val="142231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Superalloy Background</a:t>
            </a:r>
          </a:p>
        </p:txBody>
      </p:sp>
      <p:sp>
        <p:nvSpPr>
          <p:cNvPr id="3" name="Content Placeholder 2"/>
          <p:cNvSpPr>
            <a:spLocks noGrp="1"/>
          </p:cNvSpPr>
          <p:nvPr>
            <p:ph idx="1"/>
          </p:nvPr>
        </p:nvSpPr>
        <p:spPr>
          <a:xfrm>
            <a:off x="1276241" y="1527939"/>
            <a:ext cx="6419850" cy="3581400"/>
          </a:xfrm>
        </p:spPr>
        <p:txBody>
          <a:bodyPr/>
          <a:lstStyle/>
          <a:p>
            <a:r>
              <a:rPr lang="en-US" dirty="0"/>
              <a:t>Inconel 718 (IN 718)</a:t>
            </a:r>
          </a:p>
          <a:p>
            <a:pPr lvl="1"/>
            <a:r>
              <a:rPr lang="en-US" b="0" dirty="0"/>
              <a:t>Among the most widely used </a:t>
            </a:r>
            <a:r>
              <a:rPr lang="en-US" b="0" dirty="0" err="1"/>
              <a:t>superalloys</a:t>
            </a:r>
            <a:endParaRPr lang="en-US" b="0" dirty="0"/>
          </a:p>
          <a:p>
            <a:pPr lvl="1"/>
            <a:r>
              <a:rPr lang="en-US" b="0" dirty="0"/>
              <a:t>Resistant to high temperature and fatigue</a:t>
            </a:r>
          </a:p>
          <a:p>
            <a:r>
              <a:rPr lang="en-US" dirty="0"/>
              <a:t>Rene N5</a:t>
            </a:r>
          </a:p>
          <a:p>
            <a:pPr lvl="1"/>
            <a:r>
              <a:rPr lang="en-US" b="0" dirty="0"/>
              <a:t>Single crystalline material </a:t>
            </a:r>
          </a:p>
          <a:p>
            <a:pPr lvl="1"/>
            <a:r>
              <a:rPr lang="en-US" b="0" dirty="0"/>
              <a:t>Excellent creep and fatigue resistance</a:t>
            </a:r>
          </a:p>
          <a:p>
            <a:endParaRPr lang="en-US" dirty="0"/>
          </a:p>
        </p:txBody>
      </p:sp>
      <p:pic>
        <p:nvPicPr>
          <p:cNvPr id="1026" name="Picture 2" descr="Image result for inconel turbine"/>
          <p:cNvPicPr>
            <a:picLocks noChangeAspect="1" noChangeArrowheads="1"/>
          </p:cNvPicPr>
          <p:nvPr/>
        </p:nvPicPr>
        <p:blipFill rotWithShape="1">
          <a:blip r:embed="rId3">
            <a:extLst>
              <a:ext uri="{28A0092B-C50C-407E-A947-70E740481C1C}">
                <a14:useLocalDpi xmlns:a14="http://schemas.microsoft.com/office/drawing/2010/main" val="0"/>
              </a:ext>
            </a:extLst>
          </a:blip>
          <a:srcRect t="3450" r="9869" b="12755"/>
          <a:stretch/>
        </p:blipFill>
        <p:spPr bwMode="auto">
          <a:xfrm>
            <a:off x="7696091" y="1219200"/>
            <a:ext cx="2686159" cy="1794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6091" y="3025844"/>
            <a:ext cx="3924300" cy="584775"/>
          </a:xfrm>
          <a:prstGeom prst="rect">
            <a:avLst/>
          </a:prstGeom>
          <a:noFill/>
        </p:spPr>
        <p:txBody>
          <a:bodyPr wrap="square" rtlCol="0">
            <a:spAutoFit/>
          </a:bodyPr>
          <a:lstStyle/>
          <a:p>
            <a:r>
              <a:rPr lang="en-US" sz="2000" dirty="0"/>
              <a:t>Lightweight IN turbine wheel. </a:t>
            </a:r>
          </a:p>
          <a:p>
            <a:r>
              <a:rPr lang="en-US" sz="1200" dirty="0"/>
              <a:t>http://masterpower.eu/turbo-specifications-explained</a:t>
            </a:r>
          </a:p>
        </p:txBody>
      </p:sp>
      <p:sp>
        <p:nvSpPr>
          <p:cNvPr id="6" name="Slide Number Placeholder 5"/>
          <p:cNvSpPr>
            <a:spLocks noGrp="1"/>
          </p:cNvSpPr>
          <p:nvPr>
            <p:ph type="sldNum" sz="quarter" idx="12"/>
          </p:nvPr>
        </p:nvSpPr>
        <p:spPr/>
        <p:txBody>
          <a:bodyPr/>
          <a:lstStyle/>
          <a:p>
            <a:fld id="{A171FFDD-9464-4099-B47D-A35752F66552}" type="slidenum">
              <a:rPr lang="en-US" smtClean="0"/>
              <a:t>2</a:t>
            </a:fld>
            <a:endParaRPr lang="en-US"/>
          </a:p>
        </p:txBody>
      </p:sp>
      <p:pic>
        <p:nvPicPr>
          <p:cNvPr id="5" name="Picture 2" descr="Image result for inconel rocket"/>
          <p:cNvPicPr>
            <a:picLocks noChangeAspect="1" noChangeArrowheads="1"/>
          </p:cNvPicPr>
          <p:nvPr/>
        </p:nvPicPr>
        <p:blipFill rotWithShape="1">
          <a:blip r:embed="rId4">
            <a:extLst>
              <a:ext uri="{28A0092B-C50C-407E-A947-70E740481C1C}">
                <a14:useLocalDpi xmlns:a14="http://schemas.microsoft.com/office/drawing/2010/main" val="0"/>
              </a:ext>
            </a:extLst>
          </a:blip>
          <a:srcRect t="13042" b="12368"/>
          <a:stretch/>
        </p:blipFill>
        <p:spPr bwMode="auto">
          <a:xfrm>
            <a:off x="7696091" y="3592039"/>
            <a:ext cx="3120059" cy="17454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96090" y="5273923"/>
            <a:ext cx="4305409" cy="584775"/>
          </a:xfrm>
          <a:prstGeom prst="rect">
            <a:avLst/>
          </a:prstGeom>
          <a:noFill/>
        </p:spPr>
        <p:txBody>
          <a:bodyPr wrap="square" rtlCol="0">
            <a:spAutoFit/>
          </a:bodyPr>
          <a:lstStyle/>
          <a:p>
            <a:r>
              <a:rPr lang="en-US" sz="2000" dirty="0"/>
              <a:t>Rocket engine with Inconel nozzle </a:t>
            </a:r>
          </a:p>
          <a:p>
            <a:r>
              <a:rPr lang="en-US" sz="1200" dirty="0"/>
              <a:t>http://www.spacex.com/news/2014/07/31</a:t>
            </a:r>
            <a:endParaRPr lang="en-US" sz="1200" dirty="0"/>
          </a:p>
        </p:txBody>
      </p:sp>
    </p:spTree>
    <p:extLst>
      <p:ext uri="{BB962C8B-B14F-4D97-AF65-F5344CB8AC3E}">
        <p14:creationId xmlns:p14="http://schemas.microsoft.com/office/powerpoint/2010/main" val="294266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Methodology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371599" y="1750694"/>
                <a:ext cx="9601201" cy="4125849"/>
              </a:xfrm>
            </p:spPr>
            <p:txBody>
              <a:bodyPr>
                <a:normAutofit/>
              </a:bodyPr>
              <a:lstStyle/>
              <a:p>
                <a:r>
                  <a:rPr lang="en-US" sz="2600" dirty="0"/>
                  <a:t>Objective</a:t>
                </a:r>
              </a:p>
              <a:p>
                <a:pPr lvl="1"/>
                <a:r>
                  <a:rPr lang="en-US" dirty="0"/>
                  <a:t>Characterize effect of microstructure on thermomechanical fatigue and fracture response.</a:t>
                </a:r>
              </a:p>
              <a:p>
                <a:pPr lvl="3"/>
                <a:r>
                  <a:rPr lang="en-US" b="0" dirty="0"/>
                  <a:t>Cut samples with abrasive CBN blade (Cubic Boron Nitride).</a:t>
                </a:r>
              </a:p>
              <a:p>
                <a:pPr lvl="3"/>
                <a:r>
                  <a:rPr lang="en-US" b="0" dirty="0"/>
                  <a:t>Polished to </a:t>
                </a:r>
                <a14:m>
                  <m:oMath xmlns:m="http://schemas.openxmlformats.org/officeDocument/2006/math">
                    <m:r>
                      <a:rPr lang="en-US" b="0" i="1">
                        <a:latin typeface="Cambria Math" panose="02040503050406030204" pitchFamily="18" charset="0"/>
                        <a:ea typeface="Cambria Math" panose="02040503050406030204" pitchFamily="18" charset="0"/>
                      </a:rPr>
                      <m:t>&lt;1</m:t>
                    </m:r>
                    <m:r>
                      <a:rPr lang="en-US" b="0" i="1">
                        <a:latin typeface="Cambria Math" panose="02040503050406030204" pitchFamily="18" charset="0"/>
                        <a:ea typeface="Cambria Math" panose="02040503050406030204" pitchFamily="18" charset="0"/>
                      </a:rPr>
                      <m:t>𝜇</m:t>
                    </m:r>
                    <m:r>
                      <a:rPr lang="en-US" b="0" i="1">
                        <a:latin typeface="Cambria Math" panose="02040503050406030204" pitchFamily="18" charset="0"/>
                        <a:ea typeface="Cambria Math" panose="02040503050406030204" pitchFamily="18" charset="0"/>
                      </a:rPr>
                      <m:t>𝑚</m:t>
                    </m:r>
                  </m:oMath>
                </a14:m>
                <a:r>
                  <a:rPr lang="en-US" b="0" dirty="0"/>
                  <a:t> using </a:t>
                </a:r>
                <a:r>
                  <a:rPr lang="en-US" b="0" dirty="0" err="1"/>
                  <a:t>LabPol</a:t>
                </a:r>
                <a:r>
                  <a:rPr lang="en-US" b="0" dirty="0"/>
                  <a:t> 5 polisher with </a:t>
                </a:r>
                <a:r>
                  <a:rPr lang="en-US" b="0" dirty="0" err="1"/>
                  <a:t>Dia</a:t>
                </a:r>
                <a:r>
                  <a:rPr lang="en-US" b="0" dirty="0"/>
                  <a:t>-Duo diamond suspension lubricating fluid.</a:t>
                </a:r>
              </a:p>
              <a:p>
                <a:pPr lvl="3"/>
                <a:r>
                  <a:rPr lang="en-US" b="0" dirty="0"/>
                  <a:t>Chemically etched using concentrated acids and oxidizers. </a:t>
                </a:r>
              </a:p>
              <a:p>
                <a:pPr lvl="3"/>
                <a:r>
                  <a:rPr lang="en-US" b="0" dirty="0"/>
                  <a:t>Examined samples with SEM (Scanning Electron Microscope) and optical microscopy.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71599" y="1750694"/>
                <a:ext cx="9601201" cy="4125849"/>
              </a:xfrm>
              <a:blipFill>
                <a:blip r:embed="rId2"/>
                <a:stretch>
                  <a:fillRect l="-1016" t="-1773"/>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A171FFDD-9464-4099-B47D-A35752F66552}" type="slidenum">
              <a:rPr lang="en-US" smtClean="0"/>
              <a:t>3</a:t>
            </a:fld>
            <a:endParaRPr lang="en-US"/>
          </a:p>
        </p:txBody>
      </p:sp>
    </p:spTree>
    <p:extLst>
      <p:ext uri="{BB962C8B-B14F-4D97-AF65-F5344CB8AC3E}">
        <p14:creationId xmlns:p14="http://schemas.microsoft.com/office/powerpoint/2010/main" val="319326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718-Healthy</a:t>
            </a:r>
          </a:p>
        </p:txBody>
      </p:sp>
      <p:sp>
        <p:nvSpPr>
          <p:cNvPr id="3" name="Content Placeholder 2"/>
          <p:cNvSpPr>
            <a:spLocks noGrp="1"/>
          </p:cNvSpPr>
          <p:nvPr>
            <p:ph idx="1"/>
          </p:nvPr>
        </p:nvSpPr>
        <p:spPr/>
        <p:txBody>
          <a:bodyPr/>
          <a:lstStyle/>
          <a:p>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060" t="8440" r="7365"/>
          <a:stretch/>
        </p:blipFill>
        <p:spPr>
          <a:xfrm>
            <a:off x="6302879" y="1392427"/>
            <a:ext cx="3914775" cy="3418523"/>
          </a:xfrm>
          <a:prstGeom prst="rect">
            <a:avLst/>
          </a:prstGeom>
        </p:spPr>
      </p:pic>
      <p:pic>
        <p:nvPicPr>
          <p:cNvPr id="13" name="Picture 12"/>
          <p:cNvPicPr>
            <a:picLocks noChangeAspect="1"/>
          </p:cNvPicPr>
          <p:nvPr/>
        </p:nvPicPr>
        <p:blipFill>
          <a:blip r:embed="rId4"/>
          <a:stretch>
            <a:fillRect/>
          </a:stretch>
        </p:blipFill>
        <p:spPr>
          <a:xfrm>
            <a:off x="1162050" y="1392932"/>
            <a:ext cx="3932036" cy="3428392"/>
          </a:xfrm>
          <a:prstGeom prst="rect">
            <a:avLst/>
          </a:prstGeom>
        </p:spPr>
      </p:pic>
      <p:sp>
        <p:nvSpPr>
          <p:cNvPr id="4" name="TextBox 3"/>
          <p:cNvSpPr txBox="1"/>
          <p:nvPr/>
        </p:nvSpPr>
        <p:spPr>
          <a:xfrm>
            <a:off x="1162051" y="4810950"/>
            <a:ext cx="4800600" cy="1107996"/>
          </a:xfrm>
          <a:prstGeom prst="rect">
            <a:avLst/>
          </a:prstGeom>
          <a:noFill/>
        </p:spPr>
        <p:txBody>
          <a:bodyPr wrap="square" rtlCol="0">
            <a:spAutoFit/>
          </a:bodyPr>
          <a:lstStyle/>
          <a:p>
            <a:r>
              <a:rPr lang="en-US" sz="2200" dirty="0"/>
              <a:t>Confocal microscope image of healthy IN 718 after etching with </a:t>
            </a:r>
            <a:r>
              <a:rPr lang="en-US" sz="2200" dirty="0" err="1"/>
              <a:t>Glycerygia</a:t>
            </a:r>
            <a:r>
              <a:rPr lang="en-US" sz="2200" dirty="0"/>
              <a:t>, which dissolves the </a:t>
            </a:r>
            <a:r>
              <a:rPr lang="el-GR" sz="2200" dirty="0"/>
              <a:t>γ</a:t>
            </a:r>
            <a:r>
              <a:rPr lang="en-US" sz="2200" dirty="0"/>
              <a:t>’ phase.</a:t>
            </a:r>
          </a:p>
        </p:txBody>
      </p:sp>
      <mc:AlternateContent xmlns:mc="http://schemas.openxmlformats.org/markup-compatibility/2006" xmlns:a14="http://schemas.microsoft.com/office/drawing/2010/main">
        <mc:Choice Requires="a14">
          <p:sp>
            <p:nvSpPr>
              <p:cNvPr id="10" name="TextBox 9"/>
              <p:cNvSpPr txBox="1"/>
              <p:nvPr/>
            </p:nvSpPr>
            <p:spPr>
              <a:xfrm>
                <a:off x="6172199" y="4821324"/>
                <a:ext cx="5010149" cy="1107996"/>
              </a:xfrm>
              <a:prstGeom prst="rect">
                <a:avLst/>
              </a:prstGeom>
              <a:noFill/>
            </p:spPr>
            <p:txBody>
              <a:bodyPr wrap="square" rtlCol="0">
                <a:spAutoFit/>
              </a:bodyPr>
              <a:lstStyle/>
              <a:p>
                <a:r>
                  <a:rPr lang="en-US" sz="2200" dirty="0"/>
                  <a:t>Healthy IN 718 etched with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2</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𝑂</m:t>
                        </m:r>
                      </m:e>
                      <m:sub>
                        <m:r>
                          <a:rPr lang="en-US" sz="2200" b="0" i="1" smtClean="0">
                            <a:latin typeface="Cambria Math" panose="02040503050406030204" pitchFamily="18" charset="0"/>
                          </a:rPr>
                          <m:t>2</m:t>
                        </m:r>
                      </m:sub>
                    </m:sSub>
                  </m:oMath>
                </a14:m>
                <a:r>
                  <a:rPr lang="en-US" sz="2200" dirty="0"/>
                  <a:t> and </a:t>
                </a:r>
                <a14:m>
                  <m:oMath xmlns:m="http://schemas.openxmlformats.org/officeDocument/2006/math">
                    <m:r>
                      <a:rPr lang="en-US" sz="2200" b="0" i="1" smtClean="0">
                        <a:latin typeface="Cambria Math" panose="02040503050406030204" pitchFamily="18" charset="0"/>
                      </a:rPr>
                      <m:t>𝐻𝐶𝑙</m:t>
                    </m:r>
                  </m:oMath>
                </a14:m>
                <a:r>
                  <a:rPr lang="en-US" sz="2200" dirty="0"/>
                  <a:t>. This attacks high-energy grain boundaries.</a:t>
                </a:r>
              </a:p>
            </p:txBody>
          </p:sp>
        </mc:Choice>
        <mc:Fallback xmlns="">
          <p:sp>
            <p:nvSpPr>
              <p:cNvPr id="10" name="TextBox 9"/>
              <p:cNvSpPr txBox="1">
                <a:spLocks noRot="1" noChangeAspect="1" noMove="1" noResize="1" noEditPoints="1" noAdjustHandles="1" noChangeArrowheads="1" noChangeShapeType="1" noTextEdit="1"/>
              </p:cNvSpPr>
              <p:nvPr/>
            </p:nvSpPr>
            <p:spPr>
              <a:xfrm>
                <a:off x="6172199" y="4821324"/>
                <a:ext cx="5010149" cy="1107996"/>
              </a:xfrm>
              <a:prstGeom prst="rect">
                <a:avLst/>
              </a:prstGeom>
              <a:blipFill>
                <a:blip r:embed="rId5"/>
                <a:stretch>
                  <a:fillRect l="-1460" t="-3846" b="-989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A171FFDD-9464-4099-B47D-A35752F66552}" type="slidenum">
              <a:rPr lang="en-US" smtClean="0"/>
              <a:t>4</a:t>
            </a:fld>
            <a:endParaRPr lang="en-US"/>
          </a:p>
        </p:txBody>
      </p:sp>
      <p:cxnSp>
        <p:nvCxnSpPr>
          <p:cNvPr id="8" name="Straight Arrow Connector 7"/>
          <p:cNvCxnSpPr/>
          <p:nvPr/>
        </p:nvCxnSpPr>
        <p:spPr>
          <a:xfrm flipH="1">
            <a:off x="4224893" y="2234454"/>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24893" y="1775752"/>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36385" y="2509650"/>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718-Fatigued to Fracture</a:t>
            </a: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134863" y="1428750"/>
            <a:ext cx="4943705" cy="3715438"/>
          </a:xfrm>
          <a:prstGeom prst="rect">
            <a:avLst/>
          </a:prstGeom>
        </p:spPr>
      </p:pic>
      <p:pic>
        <p:nvPicPr>
          <p:cNvPr id="7" name="Picture 6"/>
          <p:cNvPicPr>
            <a:picLocks noChangeAspect="1"/>
          </p:cNvPicPr>
          <p:nvPr/>
        </p:nvPicPr>
        <p:blipFill>
          <a:blip r:embed="rId4"/>
          <a:stretch>
            <a:fillRect/>
          </a:stretch>
        </p:blipFill>
        <p:spPr>
          <a:xfrm>
            <a:off x="6320724" y="1428750"/>
            <a:ext cx="4894232" cy="3715438"/>
          </a:xfrm>
          <a:prstGeom prst="rect">
            <a:avLst/>
          </a:prstGeom>
        </p:spPr>
      </p:pic>
      <p:sp>
        <p:nvSpPr>
          <p:cNvPr id="8" name="TextBox 7"/>
          <p:cNvSpPr txBox="1"/>
          <p:nvPr/>
        </p:nvSpPr>
        <p:spPr>
          <a:xfrm>
            <a:off x="3870742" y="5174159"/>
            <a:ext cx="4950372" cy="769441"/>
          </a:xfrm>
          <a:prstGeom prst="rect">
            <a:avLst/>
          </a:prstGeom>
          <a:noFill/>
        </p:spPr>
        <p:txBody>
          <a:bodyPr wrap="square" rtlCol="0">
            <a:spAutoFit/>
          </a:bodyPr>
          <a:lstStyle/>
          <a:p>
            <a:r>
              <a:rPr lang="en-US" sz="2200" dirty="0"/>
              <a:t>SEM images of fractured IN 718. Note the dimpled nature of fracture surface.</a:t>
            </a:r>
          </a:p>
        </p:txBody>
      </p:sp>
      <p:sp>
        <p:nvSpPr>
          <p:cNvPr id="10" name="Slide Number Placeholder 9"/>
          <p:cNvSpPr>
            <a:spLocks noGrp="1"/>
          </p:cNvSpPr>
          <p:nvPr>
            <p:ph type="sldNum" sz="quarter" idx="12"/>
          </p:nvPr>
        </p:nvSpPr>
        <p:spPr/>
        <p:txBody>
          <a:bodyPr/>
          <a:lstStyle/>
          <a:p>
            <a:fld id="{A171FFDD-9464-4099-B47D-A35752F66552}" type="slidenum">
              <a:rPr lang="en-US" smtClean="0"/>
              <a:t>5</a:t>
            </a:fld>
            <a:endParaRPr lang="en-US"/>
          </a:p>
        </p:txBody>
      </p:sp>
      <p:cxnSp>
        <p:nvCxnSpPr>
          <p:cNvPr id="9" name="Straight Arrow Connector 8"/>
          <p:cNvCxnSpPr/>
          <p:nvPr/>
        </p:nvCxnSpPr>
        <p:spPr>
          <a:xfrm flipH="1">
            <a:off x="4339193" y="4076700"/>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263618" y="1807129"/>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884789" y="2556641"/>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51114" y="3693079"/>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548316" y="1615318"/>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358066" y="3653669"/>
            <a:ext cx="545596" cy="4217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7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 N5-Healthy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66192" y="5391807"/>
                <a:ext cx="5178549" cy="657605"/>
              </a:xfrm>
            </p:spPr>
            <p:txBody>
              <a:bodyPr>
                <a:normAutofit fontScale="92500"/>
              </a:bodyPr>
              <a:lstStyle/>
              <a:p>
                <a:pPr marL="0" indent="0">
                  <a:buNone/>
                </a:pPr>
                <a:r>
                  <a:rPr lang="en-US" b="0" dirty="0"/>
                  <a:t>SEM image of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b="0" dirty="0"/>
                  <a:t> precipitates in Rene N5.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66192" y="5391807"/>
                <a:ext cx="5178549" cy="657605"/>
              </a:xfrm>
              <a:blipFill>
                <a:blip r:embed="rId3"/>
                <a:stretch>
                  <a:fillRect l="-1531" t="-8333"/>
                </a:stretch>
              </a:blipFill>
            </p:spPr>
            <p:txBody>
              <a:bodyPr/>
              <a:lstStyle/>
              <a:p>
                <a:r>
                  <a:rPr lang="en-US">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192" y="1575895"/>
            <a:ext cx="5178549" cy="3815912"/>
          </a:xfrm>
          <a:prstGeom prst="rect">
            <a:avLst/>
          </a:prstGeom>
        </p:spPr>
      </p:pic>
      <p:pic>
        <p:nvPicPr>
          <p:cNvPr id="2050" name="Picture 2" descr="Image result for single crystal turbine bla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867" y="1575895"/>
            <a:ext cx="4752184" cy="3482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4200" y="5124450"/>
            <a:ext cx="5010150" cy="615553"/>
          </a:xfrm>
          <a:prstGeom prst="rect">
            <a:avLst/>
          </a:prstGeom>
          <a:noFill/>
        </p:spPr>
        <p:txBody>
          <a:bodyPr wrap="square" rtlCol="0">
            <a:spAutoFit/>
          </a:bodyPr>
          <a:lstStyle/>
          <a:p>
            <a:r>
              <a:rPr lang="en-US" sz="2200" dirty="0"/>
              <a:t>Crystal structure and creep resistance</a:t>
            </a:r>
          </a:p>
          <a:p>
            <a:r>
              <a:rPr lang="en-US" sz="1200" dirty="0"/>
              <a:t>http://makezine.com/2012/01/16/single-crystal-superalloys/</a:t>
            </a:r>
          </a:p>
        </p:txBody>
      </p:sp>
      <p:sp>
        <p:nvSpPr>
          <p:cNvPr id="6" name="Slide Number Placeholder 5"/>
          <p:cNvSpPr>
            <a:spLocks noGrp="1"/>
          </p:cNvSpPr>
          <p:nvPr>
            <p:ph type="sldNum" sz="quarter" idx="12"/>
          </p:nvPr>
        </p:nvSpPr>
        <p:spPr/>
        <p:txBody>
          <a:bodyPr/>
          <a:lstStyle/>
          <a:p>
            <a:fld id="{A171FFDD-9464-4099-B47D-A35752F66552}" type="slidenum">
              <a:rPr lang="en-US" smtClean="0"/>
              <a:t>6</a:t>
            </a:fld>
            <a:endParaRPr lang="en-US"/>
          </a:p>
        </p:txBody>
      </p:sp>
    </p:spTree>
    <p:extLst>
      <p:ext uri="{BB962C8B-B14F-4D97-AF65-F5344CB8AC3E}">
        <p14:creationId xmlns:p14="http://schemas.microsoft.com/office/powerpoint/2010/main" val="57316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 N5-Fatigued to Fracture</a:t>
            </a:r>
          </a:p>
        </p:txBody>
      </p:sp>
      <p:sp>
        <p:nvSpPr>
          <p:cNvPr id="3" name="Content Placeholder 2"/>
          <p:cNvSpPr>
            <a:spLocks noGrp="1"/>
          </p:cNvSpPr>
          <p:nvPr>
            <p:ph idx="1"/>
          </p:nvPr>
        </p:nvSpPr>
        <p:spPr/>
        <p:txBody>
          <a:bodyPr/>
          <a:lstStyle/>
          <a:p>
            <a:endParaRPr lang="en-US" dirty="0"/>
          </a:p>
        </p:txBody>
      </p:sp>
      <p:pic>
        <p:nvPicPr>
          <p:cNvPr id="9" name="Picture 8"/>
          <p:cNvPicPr>
            <a:picLocks noChangeAspect="1"/>
          </p:cNvPicPr>
          <p:nvPr/>
        </p:nvPicPr>
        <p:blipFill rotWithShape="1">
          <a:blip r:embed="rId3"/>
          <a:srcRect r="10575"/>
          <a:stretch/>
        </p:blipFill>
        <p:spPr>
          <a:xfrm>
            <a:off x="1499646" y="1357542"/>
            <a:ext cx="4271405" cy="3622575"/>
          </a:xfrm>
          <a:prstGeom prst="rect">
            <a:avLst/>
          </a:prstGeom>
        </p:spPr>
      </p:pic>
      <p:pic>
        <p:nvPicPr>
          <p:cNvPr id="10" name="Picture 9"/>
          <p:cNvPicPr>
            <a:picLocks noChangeAspect="1"/>
          </p:cNvPicPr>
          <p:nvPr/>
        </p:nvPicPr>
        <p:blipFill>
          <a:blip r:embed="rId4"/>
          <a:stretch>
            <a:fillRect/>
          </a:stretch>
        </p:blipFill>
        <p:spPr>
          <a:xfrm>
            <a:off x="5978964" y="1357541"/>
            <a:ext cx="4785922" cy="3622575"/>
          </a:xfrm>
          <a:prstGeom prst="rect">
            <a:avLst/>
          </a:prstGeom>
        </p:spPr>
      </p:pic>
      <p:sp>
        <p:nvSpPr>
          <p:cNvPr id="4" name="TextBox 3"/>
          <p:cNvSpPr txBox="1"/>
          <p:nvPr/>
        </p:nvSpPr>
        <p:spPr>
          <a:xfrm>
            <a:off x="6148552" y="4980116"/>
            <a:ext cx="3741682" cy="769441"/>
          </a:xfrm>
          <a:prstGeom prst="rect">
            <a:avLst/>
          </a:prstGeom>
          <a:noFill/>
        </p:spPr>
        <p:txBody>
          <a:bodyPr wrap="square" rtlCol="0">
            <a:spAutoFit/>
          </a:bodyPr>
          <a:lstStyle/>
          <a:p>
            <a:r>
              <a:rPr lang="en-US" sz="2200" dirty="0"/>
              <a:t>Dimples similar to those seen in IN 718 samples.</a:t>
            </a:r>
          </a:p>
        </p:txBody>
      </p:sp>
      <p:sp>
        <p:nvSpPr>
          <p:cNvPr id="11" name="TextBox 10"/>
          <p:cNvSpPr txBox="1"/>
          <p:nvPr/>
        </p:nvSpPr>
        <p:spPr>
          <a:xfrm>
            <a:off x="1499646" y="4977409"/>
            <a:ext cx="4271404" cy="769441"/>
          </a:xfrm>
          <a:prstGeom prst="rect">
            <a:avLst/>
          </a:prstGeom>
          <a:noFill/>
        </p:spPr>
        <p:txBody>
          <a:bodyPr wrap="square" rtlCol="0">
            <a:spAutoFit/>
          </a:bodyPr>
          <a:lstStyle/>
          <a:p>
            <a:r>
              <a:rPr lang="en-US" sz="2200" dirty="0"/>
              <a:t>SEM image of fractured N5. Note “step” pattern on fracture surface.</a:t>
            </a:r>
          </a:p>
        </p:txBody>
      </p:sp>
      <p:sp>
        <p:nvSpPr>
          <p:cNvPr id="6" name="Slide Number Placeholder 5"/>
          <p:cNvSpPr>
            <a:spLocks noGrp="1"/>
          </p:cNvSpPr>
          <p:nvPr>
            <p:ph type="sldNum" sz="quarter" idx="12"/>
          </p:nvPr>
        </p:nvSpPr>
        <p:spPr/>
        <p:txBody>
          <a:bodyPr/>
          <a:lstStyle/>
          <a:p>
            <a:fld id="{A171FFDD-9464-4099-B47D-A35752F66552}" type="slidenum">
              <a:rPr lang="en-US" smtClean="0"/>
              <a:t>7</a:t>
            </a:fld>
            <a:endParaRPr lang="en-US"/>
          </a:p>
        </p:txBody>
      </p:sp>
    </p:spTree>
    <p:extLst>
      <p:ext uri="{BB962C8B-B14F-4D97-AF65-F5344CB8AC3E}">
        <p14:creationId xmlns:p14="http://schemas.microsoft.com/office/powerpoint/2010/main" val="271101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Remarks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371600" y="1712686"/>
                <a:ext cx="9601200" cy="4154714"/>
              </a:xfrm>
            </p:spPr>
            <p:txBody>
              <a:bodyPr>
                <a:normAutofit/>
              </a:bodyPr>
              <a:lstStyle/>
              <a:p>
                <a:r>
                  <a:rPr lang="en-US" dirty="0"/>
                  <a:t>Recap</a:t>
                </a:r>
              </a:p>
              <a:p>
                <a:pPr lvl="1"/>
                <a:r>
                  <a:rPr lang="en-US" dirty="0"/>
                  <a:t>Thermomechanical fatigue response and fracture features were directly correlated to specific features of microstructure.</a:t>
                </a:r>
              </a:p>
              <a:p>
                <a:pPr lvl="2"/>
                <a:r>
                  <a:rPr lang="en-US" dirty="0"/>
                  <a:t>IN 718:</a:t>
                </a:r>
              </a:p>
              <a:p>
                <a:pPr lvl="3"/>
                <a:r>
                  <a:rPr lang="en-US" dirty="0"/>
                  <a:t>Crack grows along grain boundaries, is diverted around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dirty="0"/>
                  <a:t> precipitates.</a:t>
                </a:r>
              </a:p>
              <a:p>
                <a:pPr lvl="3"/>
                <a:r>
                  <a:rPr lang="en-US" dirty="0"/>
                  <a:t>Precipitates cause highly dimpled fracture surface.</a:t>
                </a:r>
              </a:p>
              <a:p>
                <a:pPr lvl="2"/>
                <a:r>
                  <a:rPr lang="en-US" dirty="0"/>
                  <a:t>Rene N5</a:t>
                </a:r>
              </a:p>
              <a:p>
                <a:pPr lvl="3"/>
                <a:r>
                  <a:rPr lang="en-US" dirty="0"/>
                  <a:t>Crack propagates as deformation twins occur, causing stepped pattern on fracture surface.</a:t>
                </a:r>
              </a:p>
              <a:p>
                <a:pPr lvl="1"/>
                <a:endParaRPr lang="en-US" dirty="0"/>
              </a:p>
              <a:p>
                <a:pPr lvl="1"/>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71600" y="1712686"/>
                <a:ext cx="9601200" cy="4154714"/>
              </a:xfrm>
              <a:blipFill>
                <a:blip r:embed="rId3"/>
                <a:stretch>
                  <a:fillRect l="-889" t="-161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171FFDD-9464-4099-B47D-A35752F66552}" type="slidenum">
              <a:rPr lang="en-US" smtClean="0"/>
              <a:t>8</a:t>
            </a:fld>
            <a:endParaRPr lang="en-US"/>
          </a:p>
        </p:txBody>
      </p:sp>
    </p:spTree>
    <p:extLst>
      <p:ext uri="{BB962C8B-B14F-4D97-AF65-F5344CB8AC3E}">
        <p14:creationId xmlns:p14="http://schemas.microsoft.com/office/powerpoint/2010/main" val="254068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normAutofit/>
          </a:bodyPr>
          <a:lstStyle/>
          <a:p>
            <a:r>
              <a:rPr lang="en-US" dirty="0"/>
              <a:t>Further </a:t>
            </a:r>
            <a:r>
              <a:rPr lang="en-US" dirty="0" err="1"/>
              <a:t>fractographic</a:t>
            </a:r>
            <a:r>
              <a:rPr lang="en-US" dirty="0"/>
              <a:t> analysis</a:t>
            </a:r>
          </a:p>
          <a:p>
            <a:pPr lvl="1"/>
            <a:r>
              <a:rPr lang="en-US" dirty="0"/>
              <a:t>Study </a:t>
            </a:r>
            <a:r>
              <a:rPr lang="en-US" dirty="0" err="1"/>
              <a:t>micromechanisms</a:t>
            </a:r>
            <a:r>
              <a:rPr lang="en-US" dirty="0"/>
              <a:t> governing fatigue crack growth.</a:t>
            </a:r>
          </a:p>
          <a:p>
            <a:pPr lvl="1"/>
            <a:r>
              <a:rPr lang="en-US" dirty="0"/>
              <a:t>Analyze different crack growth stages and correlate fracture features to microstructure.</a:t>
            </a:r>
          </a:p>
          <a:p>
            <a:r>
              <a:rPr lang="en-US" dirty="0"/>
              <a:t>Fatigue crack initiation</a:t>
            </a:r>
          </a:p>
          <a:p>
            <a:pPr lvl="1"/>
            <a:r>
              <a:rPr lang="en-US" dirty="0"/>
              <a:t>Analyze how repeated loading affects microstructure.</a:t>
            </a:r>
          </a:p>
          <a:p>
            <a:pPr lvl="1"/>
            <a:r>
              <a:rPr lang="en-US" dirty="0"/>
              <a:t>Study slip bands within fatigued material</a:t>
            </a:r>
          </a:p>
        </p:txBody>
      </p:sp>
      <p:sp>
        <p:nvSpPr>
          <p:cNvPr id="5" name="Slide Number Placeholder 4"/>
          <p:cNvSpPr>
            <a:spLocks noGrp="1"/>
          </p:cNvSpPr>
          <p:nvPr>
            <p:ph type="sldNum" sz="quarter" idx="12"/>
          </p:nvPr>
        </p:nvSpPr>
        <p:spPr/>
        <p:txBody>
          <a:bodyPr/>
          <a:lstStyle/>
          <a:p>
            <a:fld id="{A171FFDD-9464-4099-B47D-A35752F66552}" type="slidenum">
              <a:rPr lang="en-US" smtClean="0"/>
              <a:t>9</a:t>
            </a:fld>
            <a:endParaRPr lang="en-US"/>
          </a:p>
        </p:txBody>
      </p:sp>
    </p:spTree>
    <p:extLst>
      <p:ext uri="{BB962C8B-B14F-4D97-AF65-F5344CB8AC3E}">
        <p14:creationId xmlns:p14="http://schemas.microsoft.com/office/powerpoint/2010/main" val="120646638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248</TotalTime>
  <Words>761</Words>
  <Application>Microsoft Office PowerPoint</Application>
  <PresentationFormat>Widescreen</PresentationFormat>
  <Paragraphs>93</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 Math</vt:lpstr>
      <vt:lpstr>Franklin Gothic Book</vt:lpstr>
      <vt:lpstr>Crop</vt:lpstr>
      <vt:lpstr>Microstructural Characterization of Nickel Superalloys</vt:lpstr>
      <vt:lpstr>Superalloy Background</vt:lpstr>
      <vt:lpstr>Research Methodology</vt:lpstr>
      <vt:lpstr>IN 718-Healthy</vt:lpstr>
      <vt:lpstr>IN 718-Fatigued to Fracture</vt:lpstr>
      <vt:lpstr>Rene N5-Healthy</vt:lpstr>
      <vt:lpstr>Rene N5-Fatigued to Fracture</vt:lpstr>
      <vt:lpstr>Concluding Remarks</vt:lpstr>
      <vt:lpstr>Future Work</vt:lpstr>
      <vt:lpstr>Thank you!</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Microstructural Characterization of Nickel Superalloys</dc:title>
  <dc:creator>Travis Skinner (Student)</dc:creator>
  <cp:lastModifiedBy>Travis Skinner</cp:lastModifiedBy>
  <cp:revision>30</cp:revision>
  <dcterms:created xsi:type="dcterms:W3CDTF">2017-04-04T20:51:08Z</dcterms:created>
  <dcterms:modified xsi:type="dcterms:W3CDTF">2017-04-08T03:50:18Z</dcterms:modified>
</cp:coreProperties>
</file>